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alkiri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2" name="Alapealkiri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20" name="Jaluse kohatäid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Ristkül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9" name="Vooskeemikujund &quot;protsess&quot;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ooskeemikujund &quot;protsess&quot;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õ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ja kohatäid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Teksti kohatäid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4" name="Kuupäeva kohatäid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E65832-72B9-491F-8A0A-D9F9F2155C37}" type="datetimeFigureOut">
              <a:rPr lang="et-EE" smtClean="0"/>
              <a:pPr/>
              <a:t>13.10.2014</a:t>
            </a:fld>
            <a:endParaRPr lang="et-EE"/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t-EE"/>
          </a:p>
        </p:txBody>
      </p:sp>
      <p:sp>
        <p:nvSpPr>
          <p:cNvPr id="22" name="Slaidinumbri kohatä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5" name="Ristkül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rtnell.edu/tutorials/biology/tissues.html" TargetMode="External"/><Relationship Id="rId13" Type="http://schemas.openxmlformats.org/officeDocument/2006/relationships/hyperlink" Target="http://www.articlesweb.org/blog/wp-content/gallery/nervous-tissue-in-the-nervous-system-for-stimuli-sensation/nervous-tissue-in-the-nervous-system-for-stimuli-sensation-2.jpg" TargetMode="External"/><Relationship Id="rId3" Type="http://schemas.openxmlformats.org/officeDocument/2006/relationships/hyperlink" Target="http://www.hariduskeskus.ee/opiobjektid/anatoomia/images/KOED.jpg" TargetMode="External"/><Relationship Id="rId7" Type="http://schemas.openxmlformats.org/officeDocument/2006/relationships/hyperlink" Target="http://www.wong-sir.com/reading/wp-content/uploads/2009/04/body-systems-thumb1.jpg" TargetMode="External"/><Relationship Id="rId12" Type="http://schemas.openxmlformats.org/officeDocument/2006/relationships/hyperlink" Target="http://www.nlm.nih.gov/medlineplus/ency/images/ency/fullsize/23214.jpg" TargetMode="External"/><Relationship Id="rId2" Type="http://schemas.openxmlformats.org/officeDocument/2006/relationships/hyperlink" Target="http://www.beautyjournaal.nl/wp-content/uploads/2013/05/mitochondri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artofliving.info/img/headline/picture/13/min_6704d07ff5b32d2eb8988bfa142936a44bc81374.jpg" TargetMode="External"/><Relationship Id="rId11" Type="http://schemas.openxmlformats.org/officeDocument/2006/relationships/hyperlink" Target="https://studydroid.com/imageCards/0l/hc/card-22589917-back.jpg" TargetMode="External"/><Relationship Id="rId5" Type="http://schemas.openxmlformats.org/officeDocument/2006/relationships/hyperlink" Target="http://images.tutorvista.com/content/feed/u72/body2.JPG" TargetMode="External"/><Relationship Id="rId10" Type="http://schemas.openxmlformats.org/officeDocument/2006/relationships/hyperlink" Target="http://sciweb.hfcc.edu/Biology/AP/134/lab/lab%20guide%20images/Histology/Bio%20134%20photomicrographs.400x/1-10,%20Adipose%20CT.jpg" TargetMode="External"/><Relationship Id="rId4" Type="http://schemas.openxmlformats.org/officeDocument/2006/relationships/hyperlink" Target="http://allikasjavikerkaar.ee/files/reiki.jpg" TargetMode="External"/><Relationship Id="rId9" Type="http://schemas.openxmlformats.org/officeDocument/2006/relationships/hyperlink" Target="http://www.exploringnature.org/graphics/teaching_aids/tissue_connective.jpg" TargetMode="External"/><Relationship Id="rId14" Type="http://schemas.openxmlformats.org/officeDocument/2006/relationships/hyperlink" Target="http://www.nlm.nih.gov/medlineplus/ency/images/ency/fullsize/1991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3931528" cy="1656184"/>
          </a:xfrm>
        </p:spPr>
        <p:txBody>
          <a:bodyPr/>
          <a:lstStyle/>
          <a:p>
            <a:r>
              <a:rPr lang="et-EE" dirty="0" smtClean="0"/>
              <a:t>Inimese keha üldehitus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3643496" cy="1752600"/>
          </a:xfrm>
        </p:spPr>
        <p:txBody>
          <a:bodyPr/>
          <a:lstStyle/>
          <a:p>
            <a:r>
              <a:rPr lang="et-EE" dirty="0" smtClean="0"/>
              <a:t>Koostas Leelo Lusik</a:t>
            </a:r>
          </a:p>
          <a:p>
            <a:r>
              <a:rPr lang="et-EE" dirty="0" smtClean="0"/>
              <a:t>Are PK 2014</a:t>
            </a:r>
            <a:endParaRPr lang="et-EE" dirty="0"/>
          </a:p>
        </p:txBody>
      </p:sp>
      <p:pic>
        <p:nvPicPr>
          <p:cNvPr id="4" name="Pilt 3" descr="re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706" y="260648"/>
            <a:ext cx="421323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t-EE" sz="1100" dirty="0" smtClean="0">
                <a:hlinkClick r:id="rId2"/>
              </a:rPr>
              <a:t>http://www.beautyjournaal.nl/wp-content/uploads/2013/05/mitochondrien.jpg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3"/>
              </a:rPr>
              <a:t>http://www.hariduskeskus.ee/opiobjektid/anatoomia/images/KOED.jpg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4"/>
              </a:rPr>
              <a:t>http://allikasjavikerkaar.ee/files/reiki.jpg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5"/>
              </a:rPr>
              <a:t>http://images.tutorvista.com/content/feed/u72/body2.JPG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6"/>
              </a:rPr>
              <a:t>http://www.theartofliving.info/img/headline/picture/13/min_6704d07ff5b32d2eb8988bfa142936a44bc81374.jpg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7"/>
              </a:rPr>
              <a:t>http://www.wong-sir.com/reading/wp-content/uploads/2009/04/body-systems-thumb1.jpg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8"/>
              </a:rPr>
              <a:t>http://www.hartnell.edu/tutorials/biology/tissues.html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9"/>
              </a:rPr>
              <a:t>http://www.exploringnature.org/graphics/teaching_aids/tissue_connective.jpg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0"/>
              </a:rPr>
              <a:t>http://sciweb.hfcc.edu/Biology/AP/134/lab/lab%20guide%20images/Histology/Bio%20134%20photomicrographs.400x/1-10,%20Adipose%20CT.jpg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1"/>
              </a:rPr>
              <a:t>https://studydroid.com/imageCards/0l/hc/card-22589917-back.jpg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2"/>
              </a:rPr>
              <a:t>http://www.nlm.nih.gov/medlineplus/ency/images/ency/fullsize/23214.jpg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3"/>
              </a:rPr>
              <a:t>http://www.articlesweb.org/blog/wp-content/gallery/nervous-tissue-in-the-nervous-system-for-stimuli-sensation/nervous-tissue-in-the-nervous-system-for-stimuli-sensation-2.jpg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4"/>
              </a:rPr>
              <a:t>http://www.nlm.nih.gov/medlineplus/ency/images/ency/fullsize/19917.jpg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Rakud on keha ehitusüksused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>
          <a:xfrm>
            <a:off x="899592" y="1600201"/>
            <a:ext cx="7848872" cy="1108719"/>
          </a:xfrm>
        </p:spPr>
        <p:txBody>
          <a:bodyPr/>
          <a:lstStyle/>
          <a:p>
            <a:r>
              <a:rPr lang="et-EE" dirty="0" smtClean="0"/>
              <a:t>Rakud on organismi väikseimad ehitusosad, millel on kõik elu tunnused</a:t>
            </a:r>
            <a:endParaRPr lang="et-EE" dirty="0"/>
          </a:p>
        </p:txBody>
      </p:sp>
      <p:pic>
        <p:nvPicPr>
          <p:cNvPr id="7" name="Sisu kohatäide 6" descr="mitochondri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852936"/>
            <a:ext cx="5050136" cy="37497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Organismis on mitut tüüpi kudesid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115616" y="1340768"/>
            <a:ext cx="7632848" cy="1977008"/>
          </a:xfrm>
        </p:spPr>
        <p:txBody>
          <a:bodyPr/>
          <a:lstStyle/>
          <a:p>
            <a:r>
              <a:rPr lang="et-EE" dirty="0" smtClean="0"/>
              <a:t>Sarnase ehituse, talitluse ja päritoluga rakud koos rakuvaheainega moodustavad koe</a:t>
            </a:r>
            <a:endParaRPr lang="et-EE" dirty="0"/>
          </a:p>
        </p:txBody>
      </p:sp>
      <p:pic>
        <p:nvPicPr>
          <p:cNvPr id="6" name="Sisu kohatäide 5" descr="KO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5969668" cy="42021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Epiteelkude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3345160"/>
          </a:xfrm>
        </p:spPr>
        <p:txBody>
          <a:bodyPr/>
          <a:lstStyle/>
          <a:p>
            <a:r>
              <a:rPr lang="et-EE" dirty="0" smtClean="0"/>
              <a:t>Kaitseülesanne</a:t>
            </a:r>
          </a:p>
          <a:p>
            <a:r>
              <a:rPr lang="et-EE" dirty="0" smtClean="0"/>
              <a:t>Rakud tihedalt üksteise kõrval  ja moodustavad pealispinna</a:t>
            </a:r>
          </a:p>
          <a:p>
            <a:r>
              <a:rPr lang="et-EE" dirty="0" smtClean="0"/>
              <a:t>Võimelised kiiresti parandama pindmisi vigastusi.</a:t>
            </a:r>
          </a:p>
        </p:txBody>
      </p:sp>
      <p:pic>
        <p:nvPicPr>
          <p:cNvPr id="5" name="Sisu kohatäide 4" descr="Uus pilt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04663"/>
            <a:ext cx="4067944" cy="32527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009" t="27187" r="59031" b="42297"/>
          <a:stretch>
            <a:fillRect/>
          </a:stretch>
        </p:blipFill>
        <p:spPr bwMode="auto">
          <a:xfrm>
            <a:off x="5045859" y="3861048"/>
            <a:ext cx="384662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Sidekude - </a:t>
            </a:r>
            <a:r>
              <a:rPr lang="et-EE" sz="2400" dirty="0" smtClean="0"/>
              <a:t>palju rakuvaheainet</a:t>
            </a:r>
            <a:endParaRPr lang="et-EE" dirty="0"/>
          </a:p>
        </p:txBody>
      </p:sp>
      <p:pic>
        <p:nvPicPr>
          <p:cNvPr id="5" name="Sisu kohatäide 4" descr="tissue_connecti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176464" cy="292352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755576" y="1340768"/>
            <a:ext cx="4176464" cy="3201144"/>
          </a:xfrm>
        </p:spPr>
        <p:txBody>
          <a:bodyPr/>
          <a:lstStyle/>
          <a:p>
            <a:r>
              <a:rPr lang="et-EE" dirty="0" smtClean="0"/>
              <a:t>Rasvkude – varurasvad</a:t>
            </a:r>
          </a:p>
          <a:p>
            <a:r>
              <a:rPr lang="et-EE" dirty="0" smtClean="0"/>
              <a:t>Luukude – tugiülesanne</a:t>
            </a:r>
          </a:p>
          <a:p>
            <a:r>
              <a:rPr lang="et-EE" dirty="0" smtClean="0"/>
              <a:t>Kõhrkude – tugiülesanne</a:t>
            </a:r>
          </a:p>
          <a:p>
            <a:r>
              <a:rPr lang="et-EE" dirty="0" smtClean="0"/>
              <a:t>Veri – nii toite-, kui kaitseülesanne</a:t>
            </a:r>
            <a:endParaRPr lang="et-EE" dirty="0"/>
          </a:p>
        </p:txBody>
      </p:sp>
      <p:pic>
        <p:nvPicPr>
          <p:cNvPr id="6" name="Pilt 5" descr="1-10, Adipose 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2938993" cy="2088232"/>
          </a:xfrm>
          <a:prstGeom prst="rect">
            <a:avLst/>
          </a:prstGeom>
        </p:spPr>
      </p:pic>
      <p:pic>
        <p:nvPicPr>
          <p:cNvPr id="8" name="Pilt 7" descr="card-22589917-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2520280" cy="2178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Närvikude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7848872" cy="1688976"/>
          </a:xfrm>
        </p:spPr>
        <p:txBody>
          <a:bodyPr/>
          <a:lstStyle/>
          <a:p>
            <a:r>
              <a:rPr lang="et-EE" dirty="0" smtClean="0"/>
              <a:t>Moodustub pea- ja seljaaju.</a:t>
            </a:r>
          </a:p>
          <a:p>
            <a:r>
              <a:rPr lang="et-EE" dirty="0" smtClean="0"/>
              <a:t>Rakud võtavad vastu erutusi, analüüsivad neid ja juhivad edasi. </a:t>
            </a:r>
            <a:endParaRPr lang="et-EE" dirty="0"/>
          </a:p>
        </p:txBody>
      </p:sp>
      <p:pic>
        <p:nvPicPr>
          <p:cNvPr id="5" name="Sisu kohatäide 4" descr="23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824536" cy="3859629"/>
          </a:xfrm>
        </p:spPr>
      </p:pic>
      <p:pic>
        <p:nvPicPr>
          <p:cNvPr id="6" name="Pilt 5" descr="nervous-tissue-in-the-nervous-system-for-stimuli-sensa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2184243" cy="16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199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375635"/>
            <a:ext cx="5602956" cy="4482365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Lihaskude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8064896" cy="4663440"/>
          </a:xfrm>
        </p:spPr>
        <p:txBody>
          <a:bodyPr/>
          <a:lstStyle/>
          <a:p>
            <a:r>
              <a:rPr lang="et-EE" dirty="0" smtClean="0"/>
              <a:t>Võimaldab teha liigutusi. </a:t>
            </a:r>
          </a:p>
          <a:p>
            <a:r>
              <a:rPr lang="et-EE" dirty="0" smtClean="0"/>
              <a:t>Jaguneb kolmeks: vöötlihaskude, südamelihaskude ja silelihaskude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Elundid moodustuvad eri kudedest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3744416" cy="2160240"/>
          </a:xfrm>
        </p:spPr>
        <p:txBody>
          <a:bodyPr/>
          <a:lstStyle/>
          <a:p>
            <a:r>
              <a:rPr lang="et-EE" dirty="0" smtClean="0"/>
              <a:t>Elundid on kindla asendi, ehituse ja ülesandega organismi osad</a:t>
            </a:r>
            <a:endParaRPr lang="et-EE" dirty="0"/>
          </a:p>
        </p:txBody>
      </p:sp>
      <p:pic>
        <p:nvPicPr>
          <p:cNvPr id="6" name="Sisu kohatäide 5" descr="bod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17720"/>
            <a:ext cx="4018994" cy="5443334"/>
          </a:xfrm>
        </p:spPr>
      </p:pic>
      <p:pic>
        <p:nvPicPr>
          <p:cNvPr id="7" name="Pilt 6" descr="min_6704d07ff5b32d2eb8988bfa142936a44bc81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93096"/>
            <a:ext cx="339756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Elundid, mis täidavad koos ühiseid ülesandeid, moodustavad elundkonna</a:t>
            </a:r>
            <a:endParaRPr lang="et-EE" dirty="0"/>
          </a:p>
        </p:txBody>
      </p:sp>
      <p:pic>
        <p:nvPicPr>
          <p:cNvPr id="5" name="Sisu kohatäide 4" descr="body-systems-thum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257" y="1916832"/>
            <a:ext cx="5487942" cy="4680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ööripäev">
  <a:themeElements>
    <a:clrScheme name="Pööripäe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ööripäev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ööripäe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172</Words>
  <Application>Microsoft Office PowerPoint</Application>
  <PresentationFormat>Ekraaniseanss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1" baseType="lpstr">
      <vt:lpstr>Pööripäev</vt:lpstr>
      <vt:lpstr>Inimese keha üldehitus</vt:lpstr>
      <vt:lpstr>Rakud on keha ehitusüksused</vt:lpstr>
      <vt:lpstr>Organismis on mitut tüüpi kudesid</vt:lpstr>
      <vt:lpstr>Epiteelkude</vt:lpstr>
      <vt:lpstr>Sidekude - palju rakuvaheainet</vt:lpstr>
      <vt:lpstr>Närvikude</vt:lpstr>
      <vt:lpstr>Lihaskude</vt:lpstr>
      <vt:lpstr>Elundid moodustuvad eri kudedest</vt:lpstr>
      <vt:lpstr>Elundid, mis täidavad koos ühiseid ülesandeid, moodustavad elundkonna</vt:lpstr>
      <vt:lpstr>Kasutatud allikad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Inimese keha üldehitus</dc:title>
  <dc:creator>Opetaja</dc:creator>
  <cp:lastModifiedBy>webxan</cp:lastModifiedBy>
  <cp:revision>9</cp:revision>
  <dcterms:created xsi:type="dcterms:W3CDTF">2014-09-02T09:01:04Z</dcterms:created>
  <dcterms:modified xsi:type="dcterms:W3CDTF">2014-10-13T07:31:23Z</dcterms:modified>
</cp:coreProperties>
</file>