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6" r:id="rId9"/>
    <p:sldId id="264" r:id="rId10"/>
    <p:sldId id="265" r:id="rId11"/>
    <p:sldId id="267" r:id="rId12"/>
    <p:sldId id="261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73552-0BF0-45F6-865A-E59ABA2CA3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1975018-C847-4D3B-BD8F-6CD0BBADF91E}">
      <dgm:prSet phldrT="[Tekst]"/>
      <dgm:spPr/>
      <dgm:t>
        <a:bodyPr/>
        <a:lstStyle/>
        <a:p>
          <a:r>
            <a:rPr lang="et-EE" dirty="0" smtClean="0"/>
            <a:t>Suu</a:t>
          </a:r>
          <a:endParaRPr lang="et-EE" dirty="0"/>
        </a:p>
      </dgm:t>
    </dgm:pt>
    <dgm:pt modelId="{3207CB51-639F-497F-B557-D971B1AA130A}" type="parTrans" cxnId="{48601F79-0170-4E85-8DF9-60AC3A9AD569}">
      <dgm:prSet/>
      <dgm:spPr/>
      <dgm:t>
        <a:bodyPr/>
        <a:lstStyle/>
        <a:p>
          <a:endParaRPr lang="et-EE"/>
        </a:p>
      </dgm:t>
    </dgm:pt>
    <dgm:pt modelId="{8C29C642-40E9-4A06-A3DF-103125935CE9}" type="sibTrans" cxnId="{48601F79-0170-4E85-8DF9-60AC3A9AD569}">
      <dgm:prSet/>
      <dgm:spPr/>
      <dgm:t>
        <a:bodyPr/>
        <a:lstStyle/>
        <a:p>
          <a:endParaRPr lang="et-EE"/>
        </a:p>
      </dgm:t>
    </dgm:pt>
    <dgm:pt modelId="{86E7A198-516C-42A0-A552-75BFBE28C23E}">
      <dgm:prSet phldrT="[Tekst]"/>
      <dgm:spPr/>
      <dgm:t>
        <a:bodyPr/>
        <a:lstStyle/>
        <a:p>
          <a:r>
            <a:rPr lang="et-EE" dirty="0" smtClean="0"/>
            <a:t>Neel</a:t>
          </a:r>
          <a:endParaRPr lang="et-EE" dirty="0"/>
        </a:p>
      </dgm:t>
    </dgm:pt>
    <dgm:pt modelId="{2433AF96-6702-4BD1-B14F-253693FB4204}" type="parTrans" cxnId="{ECB62849-96C9-47BB-8CBB-9B48E146F633}">
      <dgm:prSet/>
      <dgm:spPr/>
      <dgm:t>
        <a:bodyPr/>
        <a:lstStyle/>
        <a:p>
          <a:endParaRPr lang="et-EE"/>
        </a:p>
      </dgm:t>
    </dgm:pt>
    <dgm:pt modelId="{E6A3A89B-FA34-43D0-BFAA-6C17856179CD}" type="sibTrans" cxnId="{ECB62849-96C9-47BB-8CBB-9B48E146F633}">
      <dgm:prSet/>
      <dgm:spPr/>
      <dgm:t>
        <a:bodyPr/>
        <a:lstStyle/>
        <a:p>
          <a:endParaRPr lang="et-EE"/>
        </a:p>
      </dgm:t>
    </dgm:pt>
    <dgm:pt modelId="{AF9566C5-5C39-4DAD-B03C-931E0D2DF046}">
      <dgm:prSet phldrT="[Tekst]"/>
      <dgm:spPr/>
      <dgm:t>
        <a:bodyPr/>
        <a:lstStyle/>
        <a:p>
          <a:r>
            <a:rPr lang="et-EE" dirty="0" smtClean="0"/>
            <a:t>Söögitoru</a:t>
          </a:r>
          <a:endParaRPr lang="et-EE" dirty="0"/>
        </a:p>
      </dgm:t>
    </dgm:pt>
    <dgm:pt modelId="{ED629354-3E17-41E1-BE11-34BA5261E990}" type="parTrans" cxnId="{9A34093B-3B2A-4DEF-BCF0-CC504A581A34}">
      <dgm:prSet/>
      <dgm:spPr/>
      <dgm:t>
        <a:bodyPr/>
        <a:lstStyle/>
        <a:p>
          <a:endParaRPr lang="et-EE"/>
        </a:p>
      </dgm:t>
    </dgm:pt>
    <dgm:pt modelId="{94564345-F2DB-4B9C-AB1E-99FEFA24859C}" type="sibTrans" cxnId="{9A34093B-3B2A-4DEF-BCF0-CC504A581A34}">
      <dgm:prSet/>
      <dgm:spPr/>
      <dgm:t>
        <a:bodyPr/>
        <a:lstStyle/>
        <a:p>
          <a:endParaRPr lang="et-EE"/>
        </a:p>
      </dgm:t>
    </dgm:pt>
    <dgm:pt modelId="{585EE1DB-93BD-4C5A-B118-C1EA7F62B05B}">
      <dgm:prSet phldrT="[Tekst]"/>
      <dgm:spPr/>
      <dgm:t>
        <a:bodyPr/>
        <a:lstStyle/>
        <a:p>
          <a:r>
            <a:rPr lang="et-EE" dirty="0" smtClean="0"/>
            <a:t>Magu</a:t>
          </a:r>
          <a:endParaRPr lang="et-EE" dirty="0"/>
        </a:p>
      </dgm:t>
    </dgm:pt>
    <dgm:pt modelId="{430C9989-46AA-4D3A-BCC0-6421012F2A0C}" type="parTrans" cxnId="{1FCC1F27-ABF0-424A-A595-C918778D20CA}">
      <dgm:prSet/>
      <dgm:spPr/>
      <dgm:t>
        <a:bodyPr/>
        <a:lstStyle/>
        <a:p>
          <a:endParaRPr lang="et-EE"/>
        </a:p>
      </dgm:t>
    </dgm:pt>
    <dgm:pt modelId="{04726F33-9970-4476-B593-A736D62D6AE5}" type="sibTrans" cxnId="{1FCC1F27-ABF0-424A-A595-C918778D20CA}">
      <dgm:prSet/>
      <dgm:spPr/>
      <dgm:t>
        <a:bodyPr/>
        <a:lstStyle/>
        <a:p>
          <a:endParaRPr lang="et-EE"/>
        </a:p>
      </dgm:t>
    </dgm:pt>
    <dgm:pt modelId="{26D1BBD9-FFF1-494A-B1C6-8FE118E91559}">
      <dgm:prSet phldrT="[Tekst]"/>
      <dgm:spPr/>
      <dgm:t>
        <a:bodyPr/>
        <a:lstStyle/>
        <a:p>
          <a:r>
            <a:rPr lang="et-EE" dirty="0" smtClean="0"/>
            <a:t>Sooled</a:t>
          </a:r>
          <a:endParaRPr lang="et-EE" dirty="0"/>
        </a:p>
      </dgm:t>
    </dgm:pt>
    <dgm:pt modelId="{057CB078-9F5C-43CD-A97C-13C33C62A5EA}" type="parTrans" cxnId="{9A2D4F37-2FF0-46D1-913B-53E990684D1D}">
      <dgm:prSet/>
      <dgm:spPr/>
      <dgm:t>
        <a:bodyPr/>
        <a:lstStyle/>
        <a:p>
          <a:endParaRPr lang="et-EE"/>
        </a:p>
      </dgm:t>
    </dgm:pt>
    <dgm:pt modelId="{1F234E09-0A00-43D0-80B0-AB5959122332}" type="sibTrans" cxnId="{9A2D4F37-2FF0-46D1-913B-53E990684D1D}">
      <dgm:prSet/>
      <dgm:spPr/>
      <dgm:t>
        <a:bodyPr/>
        <a:lstStyle/>
        <a:p>
          <a:endParaRPr lang="et-EE"/>
        </a:p>
      </dgm:t>
    </dgm:pt>
    <dgm:pt modelId="{94A9963E-4821-4DEB-B427-BA8E89AF32FC}">
      <dgm:prSet phldrT="[Tekst]"/>
      <dgm:spPr/>
      <dgm:t>
        <a:bodyPr/>
        <a:lstStyle/>
        <a:p>
          <a:r>
            <a:rPr lang="et-EE" dirty="0" smtClean="0"/>
            <a:t>Pärak</a:t>
          </a:r>
          <a:endParaRPr lang="et-EE" dirty="0"/>
        </a:p>
      </dgm:t>
    </dgm:pt>
    <dgm:pt modelId="{23D64C80-9BC6-487F-A381-3BE16C1BE90F}" type="parTrans" cxnId="{0B58F80C-28FB-4F83-A8E7-3457CCDA918F}">
      <dgm:prSet/>
      <dgm:spPr/>
      <dgm:t>
        <a:bodyPr/>
        <a:lstStyle/>
        <a:p>
          <a:endParaRPr lang="et-EE"/>
        </a:p>
      </dgm:t>
    </dgm:pt>
    <dgm:pt modelId="{68AB8680-17BF-49BA-8E46-438E0BAFBCFF}" type="sibTrans" cxnId="{0B58F80C-28FB-4F83-A8E7-3457CCDA918F}">
      <dgm:prSet/>
      <dgm:spPr/>
      <dgm:t>
        <a:bodyPr/>
        <a:lstStyle/>
        <a:p>
          <a:endParaRPr lang="et-EE"/>
        </a:p>
      </dgm:t>
    </dgm:pt>
    <dgm:pt modelId="{A7AD2F6C-A57E-4F7D-9B60-3D54A3CD1D03}" type="pres">
      <dgm:prSet presAssocID="{64E73552-0BF0-45F6-865A-E59ABA2CA3B6}" presName="CompostProcess" presStyleCnt="0">
        <dgm:presLayoutVars>
          <dgm:dir/>
          <dgm:resizeHandles val="exact"/>
        </dgm:presLayoutVars>
      </dgm:prSet>
      <dgm:spPr/>
    </dgm:pt>
    <dgm:pt modelId="{E59AA5E2-BE17-4636-9C43-5E1430EC0B96}" type="pres">
      <dgm:prSet presAssocID="{64E73552-0BF0-45F6-865A-E59ABA2CA3B6}" presName="arrow" presStyleLbl="bgShp" presStyleIdx="0" presStyleCnt="1"/>
      <dgm:spPr/>
    </dgm:pt>
    <dgm:pt modelId="{D99D11DE-10B9-48F8-9E55-D1A09D419A29}" type="pres">
      <dgm:prSet presAssocID="{64E73552-0BF0-45F6-865A-E59ABA2CA3B6}" presName="linearProcess" presStyleCnt="0"/>
      <dgm:spPr/>
    </dgm:pt>
    <dgm:pt modelId="{2D45EE03-5692-4ACF-A292-D15F1F2CB8CD}" type="pres">
      <dgm:prSet presAssocID="{F1975018-C847-4D3B-BD8F-6CD0BBADF91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27BDC24-47E6-4C0C-A219-BB1797F2D510}" type="pres">
      <dgm:prSet presAssocID="{8C29C642-40E9-4A06-A3DF-103125935CE9}" presName="sibTrans" presStyleCnt="0"/>
      <dgm:spPr/>
    </dgm:pt>
    <dgm:pt modelId="{2B1A8DB2-194B-4165-BD30-0765F3C7A557}" type="pres">
      <dgm:prSet presAssocID="{86E7A198-516C-42A0-A552-75BFBE28C23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9DDCF9B-1992-41AF-934E-71F7B1B0F74A}" type="pres">
      <dgm:prSet presAssocID="{E6A3A89B-FA34-43D0-BFAA-6C17856179CD}" presName="sibTrans" presStyleCnt="0"/>
      <dgm:spPr/>
    </dgm:pt>
    <dgm:pt modelId="{F67F9ADF-7178-43BF-8DDA-1BBB7B50C488}" type="pres">
      <dgm:prSet presAssocID="{AF9566C5-5C39-4DAD-B03C-931E0D2DF04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D00556C-AC3D-44FC-98EA-C7E937C65152}" type="pres">
      <dgm:prSet presAssocID="{94564345-F2DB-4B9C-AB1E-99FEFA24859C}" presName="sibTrans" presStyleCnt="0"/>
      <dgm:spPr/>
    </dgm:pt>
    <dgm:pt modelId="{D3512C6A-1A1C-4C87-8B5E-3A24AD802087}" type="pres">
      <dgm:prSet presAssocID="{585EE1DB-93BD-4C5A-B118-C1EA7F62B05B}" presName="textNode" presStyleLbl="node1" presStyleIdx="3" presStyleCnt="6" custLinFactNeighborX="14916" custLinFactNeighborY="112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F91DA0A-3B16-4F4D-9835-10FE2347F81D}" type="pres">
      <dgm:prSet presAssocID="{04726F33-9970-4476-B593-A736D62D6AE5}" presName="sibTrans" presStyleCnt="0"/>
      <dgm:spPr/>
    </dgm:pt>
    <dgm:pt modelId="{B138CA60-2252-4959-A5A3-78886808622C}" type="pres">
      <dgm:prSet presAssocID="{26D1BBD9-FFF1-494A-B1C6-8FE118E9155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E95F947-AB5C-47FB-846A-574287B0793D}" type="pres">
      <dgm:prSet presAssocID="{1F234E09-0A00-43D0-80B0-AB5959122332}" presName="sibTrans" presStyleCnt="0"/>
      <dgm:spPr/>
    </dgm:pt>
    <dgm:pt modelId="{0FF19BE8-5302-4F21-AB91-22A9EFB8A76D}" type="pres">
      <dgm:prSet presAssocID="{94A9963E-4821-4DEB-B427-BA8E89AF32F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01D38938-EE2F-4B03-9451-B0D21FCE2FDB}" type="presOf" srcId="{585EE1DB-93BD-4C5A-B118-C1EA7F62B05B}" destId="{D3512C6A-1A1C-4C87-8B5E-3A24AD802087}" srcOrd="0" destOrd="0" presId="urn:microsoft.com/office/officeart/2005/8/layout/hProcess9"/>
    <dgm:cxn modelId="{9A2D4F37-2FF0-46D1-913B-53E990684D1D}" srcId="{64E73552-0BF0-45F6-865A-E59ABA2CA3B6}" destId="{26D1BBD9-FFF1-494A-B1C6-8FE118E91559}" srcOrd="4" destOrd="0" parTransId="{057CB078-9F5C-43CD-A97C-13C33C62A5EA}" sibTransId="{1F234E09-0A00-43D0-80B0-AB5959122332}"/>
    <dgm:cxn modelId="{959DA129-CAE7-4E9F-9659-241A4D6663CB}" type="presOf" srcId="{F1975018-C847-4D3B-BD8F-6CD0BBADF91E}" destId="{2D45EE03-5692-4ACF-A292-D15F1F2CB8CD}" srcOrd="0" destOrd="0" presId="urn:microsoft.com/office/officeart/2005/8/layout/hProcess9"/>
    <dgm:cxn modelId="{346A830C-2CCE-4D65-B194-0FDD8E55C6CE}" type="presOf" srcId="{26D1BBD9-FFF1-494A-B1C6-8FE118E91559}" destId="{B138CA60-2252-4959-A5A3-78886808622C}" srcOrd="0" destOrd="0" presId="urn:microsoft.com/office/officeart/2005/8/layout/hProcess9"/>
    <dgm:cxn modelId="{0B58F80C-28FB-4F83-A8E7-3457CCDA918F}" srcId="{64E73552-0BF0-45F6-865A-E59ABA2CA3B6}" destId="{94A9963E-4821-4DEB-B427-BA8E89AF32FC}" srcOrd="5" destOrd="0" parTransId="{23D64C80-9BC6-487F-A381-3BE16C1BE90F}" sibTransId="{68AB8680-17BF-49BA-8E46-438E0BAFBCFF}"/>
    <dgm:cxn modelId="{3F0144FD-CD70-4551-B659-687A381BD0B0}" type="presOf" srcId="{AF9566C5-5C39-4DAD-B03C-931E0D2DF046}" destId="{F67F9ADF-7178-43BF-8DDA-1BBB7B50C488}" srcOrd="0" destOrd="0" presId="urn:microsoft.com/office/officeart/2005/8/layout/hProcess9"/>
    <dgm:cxn modelId="{B2A83F4F-0258-44A0-9CA9-63C76797A678}" type="presOf" srcId="{64E73552-0BF0-45F6-865A-E59ABA2CA3B6}" destId="{A7AD2F6C-A57E-4F7D-9B60-3D54A3CD1D03}" srcOrd="0" destOrd="0" presId="urn:microsoft.com/office/officeart/2005/8/layout/hProcess9"/>
    <dgm:cxn modelId="{48601F79-0170-4E85-8DF9-60AC3A9AD569}" srcId="{64E73552-0BF0-45F6-865A-E59ABA2CA3B6}" destId="{F1975018-C847-4D3B-BD8F-6CD0BBADF91E}" srcOrd="0" destOrd="0" parTransId="{3207CB51-639F-497F-B557-D971B1AA130A}" sibTransId="{8C29C642-40E9-4A06-A3DF-103125935CE9}"/>
    <dgm:cxn modelId="{623E01A1-71DD-4D18-85F7-5116D0F30594}" type="presOf" srcId="{86E7A198-516C-42A0-A552-75BFBE28C23E}" destId="{2B1A8DB2-194B-4165-BD30-0765F3C7A557}" srcOrd="0" destOrd="0" presId="urn:microsoft.com/office/officeart/2005/8/layout/hProcess9"/>
    <dgm:cxn modelId="{3132D7A9-63C2-412C-B03D-157B42FCCA4B}" type="presOf" srcId="{94A9963E-4821-4DEB-B427-BA8E89AF32FC}" destId="{0FF19BE8-5302-4F21-AB91-22A9EFB8A76D}" srcOrd="0" destOrd="0" presId="urn:microsoft.com/office/officeart/2005/8/layout/hProcess9"/>
    <dgm:cxn modelId="{ECB62849-96C9-47BB-8CBB-9B48E146F633}" srcId="{64E73552-0BF0-45F6-865A-E59ABA2CA3B6}" destId="{86E7A198-516C-42A0-A552-75BFBE28C23E}" srcOrd="1" destOrd="0" parTransId="{2433AF96-6702-4BD1-B14F-253693FB4204}" sibTransId="{E6A3A89B-FA34-43D0-BFAA-6C17856179CD}"/>
    <dgm:cxn modelId="{9A34093B-3B2A-4DEF-BCF0-CC504A581A34}" srcId="{64E73552-0BF0-45F6-865A-E59ABA2CA3B6}" destId="{AF9566C5-5C39-4DAD-B03C-931E0D2DF046}" srcOrd="2" destOrd="0" parTransId="{ED629354-3E17-41E1-BE11-34BA5261E990}" sibTransId="{94564345-F2DB-4B9C-AB1E-99FEFA24859C}"/>
    <dgm:cxn modelId="{1FCC1F27-ABF0-424A-A595-C918778D20CA}" srcId="{64E73552-0BF0-45F6-865A-E59ABA2CA3B6}" destId="{585EE1DB-93BD-4C5A-B118-C1EA7F62B05B}" srcOrd="3" destOrd="0" parTransId="{430C9989-46AA-4D3A-BCC0-6421012F2A0C}" sibTransId="{04726F33-9970-4476-B593-A736D62D6AE5}"/>
    <dgm:cxn modelId="{50E236D1-D498-4928-90F4-6EDF49B9F75F}" type="presParOf" srcId="{A7AD2F6C-A57E-4F7D-9B60-3D54A3CD1D03}" destId="{E59AA5E2-BE17-4636-9C43-5E1430EC0B96}" srcOrd="0" destOrd="0" presId="urn:microsoft.com/office/officeart/2005/8/layout/hProcess9"/>
    <dgm:cxn modelId="{AF326E89-54EA-4031-B5C6-B76C4B800ECD}" type="presParOf" srcId="{A7AD2F6C-A57E-4F7D-9B60-3D54A3CD1D03}" destId="{D99D11DE-10B9-48F8-9E55-D1A09D419A29}" srcOrd="1" destOrd="0" presId="urn:microsoft.com/office/officeart/2005/8/layout/hProcess9"/>
    <dgm:cxn modelId="{0E017FF0-A0CC-45CA-BABD-196BDD3CD0CE}" type="presParOf" srcId="{D99D11DE-10B9-48F8-9E55-D1A09D419A29}" destId="{2D45EE03-5692-4ACF-A292-D15F1F2CB8CD}" srcOrd="0" destOrd="0" presId="urn:microsoft.com/office/officeart/2005/8/layout/hProcess9"/>
    <dgm:cxn modelId="{F7713777-B53C-4F52-9FCD-FA3B3B8F60F9}" type="presParOf" srcId="{D99D11DE-10B9-48F8-9E55-D1A09D419A29}" destId="{427BDC24-47E6-4C0C-A219-BB1797F2D510}" srcOrd="1" destOrd="0" presId="urn:microsoft.com/office/officeart/2005/8/layout/hProcess9"/>
    <dgm:cxn modelId="{960AE888-0743-4AFA-B081-C72FE8B4787D}" type="presParOf" srcId="{D99D11DE-10B9-48F8-9E55-D1A09D419A29}" destId="{2B1A8DB2-194B-4165-BD30-0765F3C7A557}" srcOrd="2" destOrd="0" presId="urn:microsoft.com/office/officeart/2005/8/layout/hProcess9"/>
    <dgm:cxn modelId="{83FB3DC6-A382-4192-8AF0-155EEBDFA076}" type="presParOf" srcId="{D99D11DE-10B9-48F8-9E55-D1A09D419A29}" destId="{D9DDCF9B-1992-41AF-934E-71F7B1B0F74A}" srcOrd="3" destOrd="0" presId="urn:microsoft.com/office/officeart/2005/8/layout/hProcess9"/>
    <dgm:cxn modelId="{FE4ECFFB-78B9-43FD-820F-CDDC183017EB}" type="presParOf" srcId="{D99D11DE-10B9-48F8-9E55-D1A09D419A29}" destId="{F67F9ADF-7178-43BF-8DDA-1BBB7B50C488}" srcOrd="4" destOrd="0" presId="urn:microsoft.com/office/officeart/2005/8/layout/hProcess9"/>
    <dgm:cxn modelId="{6F724839-3016-4B55-B696-8EC85AD5961C}" type="presParOf" srcId="{D99D11DE-10B9-48F8-9E55-D1A09D419A29}" destId="{2D00556C-AC3D-44FC-98EA-C7E937C65152}" srcOrd="5" destOrd="0" presId="urn:microsoft.com/office/officeart/2005/8/layout/hProcess9"/>
    <dgm:cxn modelId="{EA3FEA22-C976-41CF-BF45-62429694C711}" type="presParOf" srcId="{D99D11DE-10B9-48F8-9E55-D1A09D419A29}" destId="{D3512C6A-1A1C-4C87-8B5E-3A24AD802087}" srcOrd="6" destOrd="0" presId="urn:microsoft.com/office/officeart/2005/8/layout/hProcess9"/>
    <dgm:cxn modelId="{D2C13905-0B7B-4F27-A504-62730A296113}" type="presParOf" srcId="{D99D11DE-10B9-48F8-9E55-D1A09D419A29}" destId="{8F91DA0A-3B16-4F4D-9835-10FE2347F81D}" srcOrd="7" destOrd="0" presId="urn:microsoft.com/office/officeart/2005/8/layout/hProcess9"/>
    <dgm:cxn modelId="{BBA2D940-3986-4FAB-8C62-C3D797FCE6B1}" type="presParOf" srcId="{D99D11DE-10B9-48F8-9E55-D1A09D419A29}" destId="{B138CA60-2252-4959-A5A3-78886808622C}" srcOrd="8" destOrd="0" presId="urn:microsoft.com/office/officeart/2005/8/layout/hProcess9"/>
    <dgm:cxn modelId="{DA65AC47-9339-4618-9C07-4506004539C1}" type="presParOf" srcId="{D99D11DE-10B9-48F8-9E55-D1A09D419A29}" destId="{CE95F947-AB5C-47FB-846A-574287B0793D}" srcOrd="9" destOrd="0" presId="urn:microsoft.com/office/officeart/2005/8/layout/hProcess9"/>
    <dgm:cxn modelId="{22513ADE-A185-421C-B0B6-4D268FE2C7F8}" type="presParOf" srcId="{D99D11DE-10B9-48F8-9E55-D1A09D419A29}" destId="{0FF19BE8-5302-4F21-AB91-22A9EFB8A76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AA5E2-BE17-4636-9C43-5E1430EC0B96}">
      <dsp:nvSpPr>
        <dsp:cNvPr id="0" name=""/>
        <dsp:cNvSpPr/>
      </dsp:nvSpPr>
      <dsp:spPr>
        <a:xfrm>
          <a:off x="621606" y="0"/>
          <a:ext cx="7044875" cy="33108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5EE03-5692-4ACF-A292-D15F1F2CB8CD}">
      <dsp:nvSpPr>
        <dsp:cNvPr id="0" name=""/>
        <dsp:cNvSpPr/>
      </dsp:nvSpPr>
      <dsp:spPr>
        <a:xfrm>
          <a:off x="1770" y="993263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Suu</a:t>
          </a:r>
          <a:endParaRPr lang="et-EE" sz="2100" kern="1200" dirty="0"/>
        </a:p>
      </dsp:txBody>
      <dsp:txXfrm>
        <a:off x="1770" y="993263"/>
        <a:ext cx="1246703" cy="1324352"/>
      </dsp:txXfrm>
    </dsp:sp>
    <dsp:sp modelId="{2B1A8DB2-194B-4165-BD30-0765F3C7A557}">
      <dsp:nvSpPr>
        <dsp:cNvPr id="0" name=""/>
        <dsp:cNvSpPr/>
      </dsp:nvSpPr>
      <dsp:spPr>
        <a:xfrm>
          <a:off x="1409339" y="993263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Neel</a:t>
          </a:r>
          <a:endParaRPr lang="et-EE" sz="2100" kern="1200" dirty="0"/>
        </a:p>
      </dsp:txBody>
      <dsp:txXfrm>
        <a:off x="1409339" y="993263"/>
        <a:ext cx="1246703" cy="1324352"/>
      </dsp:txXfrm>
    </dsp:sp>
    <dsp:sp modelId="{F67F9ADF-7178-43BF-8DDA-1BBB7B50C488}">
      <dsp:nvSpPr>
        <dsp:cNvPr id="0" name=""/>
        <dsp:cNvSpPr/>
      </dsp:nvSpPr>
      <dsp:spPr>
        <a:xfrm>
          <a:off x="2816908" y="993263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Söögitoru</a:t>
          </a:r>
          <a:endParaRPr lang="et-EE" sz="2100" kern="1200" dirty="0"/>
        </a:p>
      </dsp:txBody>
      <dsp:txXfrm>
        <a:off x="2816908" y="993263"/>
        <a:ext cx="1246703" cy="1324352"/>
      </dsp:txXfrm>
    </dsp:sp>
    <dsp:sp modelId="{D3512C6A-1A1C-4C87-8B5E-3A24AD802087}">
      <dsp:nvSpPr>
        <dsp:cNvPr id="0" name=""/>
        <dsp:cNvSpPr/>
      </dsp:nvSpPr>
      <dsp:spPr>
        <a:xfrm>
          <a:off x="4248471" y="1008109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Magu</a:t>
          </a:r>
          <a:endParaRPr lang="et-EE" sz="2100" kern="1200" dirty="0"/>
        </a:p>
      </dsp:txBody>
      <dsp:txXfrm>
        <a:off x="4248471" y="1008109"/>
        <a:ext cx="1246703" cy="1324352"/>
      </dsp:txXfrm>
    </dsp:sp>
    <dsp:sp modelId="{B138CA60-2252-4959-A5A3-78886808622C}">
      <dsp:nvSpPr>
        <dsp:cNvPr id="0" name=""/>
        <dsp:cNvSpPr/>
      </dsp:nvSpPr>
      <dsp:spPr>
        <a:xfrm>
          <a:off x="5632045" y="993263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Sooled</a:t>
          </a:r>
          <a:endParaRPr lang="et-EE" sz="2100" kern="1200" dirty="0"/>
        </a:p>
      </dsp:txBody>
      <dsp:txXfrm>
        <a:off x="5632045" y="993263"/>
        <a:ext cx="1246703" cy="1324352"/>
      </dsp:txXfrm>
    </dsp:sp>
    <dsp:sp modelId="{0FF19BE8-5302-4F21-AB91-22A9EFB8A76D}">
      <dsp:nvSpPr>
        <dsp:cNvPr id="0" name=""/>
        <dsp:cNvSpPr/>
      </dsp:nvSpPr>
      <dsp:spPr>
        <a:xfrm>
          <a:off x="7039614" y="993263"/>
          <a:ext cx="1246703" cy="1324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100" kern="1200" dirty="0" smtClean="0"/>
            <a:t>Pärak</a:t>
          </a:r>
          <a:endParaRPr lang="et-EE" sz="2100" kern="1200" dirty="0"/>
        </a:p>
      </dsp:txBody>
      <dsp:txXfrm>
        <a:off x="7039614" y="993263"/>
        <a:ext cx="1246703" cy="1324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6980-F5BA-4E1D-9E37-424E23A4B004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E2117-913E-4763-8E89-3311F182884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E2117-913E-4763-8E89-3311F182884E}" type="slidenum">
              <a:rPr lang="et-EE" smtClean="0"/>
              <a:pPr/>
              <a:t>10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Ümarnurkne ristkül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istkül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Ümarnurkne ristkül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Ümarnurkne ristkül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Ümarnurkne ristkül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B242A1-0C63-4F35-9816-6A1879D530B3}" type="datetimeFigureOut">
              <a:rPr lang="et-EE" smtClean="0"/>
              <a:pPr/>
              <a:t>3.12.2013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6018D8-5BBC-4C86-BFBA-E1DB94CFEE56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oruse.ee/Tiiu_Jaanson/Mao-soole/Duodenaalhaavand.jpg" TargetMode="External"/><Relationship Id="rId13" Type="http://schemas.openxmlformats.org/officeDocument/2006/relationships/hyperlink" Target="http://upload.wikimedia.org/wikipedia/commons/d/d6/Normal_Epiglottis.jpg" TargetMode="External"/><Relationship Id="rId3" Type="http://schemas.openxmlformats.org/officeDocument/2006/relationships/hyperlink" Target="http://parentsforhealth.org/wp-content/uploads/2011/12/Healthy-Eating-Girl.jpg" TargetMode="External"/><Relationship Id="rId7" Type="http://schemas.openxmlformats.org/officeDocument/2006/relationships/hyperlink" Target="http://www.hariduskeskus.ee/opiobjektid/massaaz/images/magu1.jpg" TargetMode="External"/><Relationship Id="rId12" Type="http://schemas.openxmlformats.org/officeDocument/2006/relationships/hyperlink" Target="http://csnanatomy.pbworks.com/f/1238598581/anus%20picture.jpg" TargetMode="External"/><Relationship Id="rId17" Type="http://schemas.openxmlformats.org/officeDocument/2006/relationships/hyperlink" Target="http://us.123rf.com/400wm/400/400/caraman/caraman0606/caraman060600020/429420-man-sitting-on-a-toilet.jpg" TargetMode="External"/><Relationship Id="rId2" Type="http://schemas.openxmlformats.org/officeDocument/2006/relationships/hyperlink" Target="http://web-images.chacha.com/images/Quiz/1407/are-you-eating-a-balanced-diet-aug-1-2012-1-600x566.jpg" TargetMode="External"/><Relationship Id="rId16" Type="http://schemas.openxmlformats.org/officeDocument/2006/relationships/hyperlink" Target="http://digilander.libero.it/BodyMindCare/kapil/images/medi/more/horz/stomach-2with%20red%20ligh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ueskyeducationalfoundation.files.wordpress.com/2012/11/mp900422530.jpg" TargetMode="External"/><Relationship Id="rId11" Type="http://schemas.openxmlformats.org/officeDocument/2006/relationships/hyperlink" Target="http://www.daviddarling.info/images/small_intestine_cross-section.jpg" TargetMode="External"/><Relationship Id="rId5" Type="http://schemas.openxmlformats.org/officeDocument/2006/relationships/hyperlink" Target="http://www.deardoctor.com/images/ddwc/consultations/saliva/salivary-glands.jpg" TargetMode="External"/><Relationship Id="rId15" Type="http://schemas.openxmlformats.org/officeDocument/2006/relationships/hyperlink" Target="http://www.tlu.ee/opmat/tp/terviseopetus/toit/stomach_esoph.jpg" TargetMode="External"/><Relationship Id="rId10" Type="http://schemas.openxmlformats.org/officeDocument/2006/relationships/hyperlink" Target="http://www.english-lss.com/E4MS/Digestive/Media/small_intestine.jpg" TargetMode="External"/><Relationship Id="rId4" Type="http://schemas.openxmlformats.org/officeDocument/2006/relationships/hyperlink" Target="http://www.kindandental.com/images/atlas-mouth.jpg" TargetMode="External"/><Relationship Id="rId9" Type="http://schemas.openxmlformats.org/officeDocument/2006/relationships/hyperlink" Target="http://carolalt.com/wp-content/uploads/2013/11/liver03.jpg" TargetMode="External"/><Relationship Id="rId14" Type="http://schemas.openxmlformats.org/officeDocument/2006/relationships/hyperlink" Target="http://marcibones.files.wordpress.com/2008/11/epi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zr4onA2k_L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08VyJOEcDo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zr4onA2k_L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TMzl1cblZ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zr4onA2k_L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3960440" cy="2232248"/>
          </a:xfrm>
        </p:spPr>
        <p:txBody>
          <a:bodyPr/>
          <a:lstStyle/>
          <a:p>
            <a:pPr algn="l"/>
            <a:r>
              <a:rPr lang="et-EE" dirty="0" smtClean="0"/>
              <a:t>Koostas Leelo Lusik</a:t>
            </a:r>
          </a:p>
          <a:p>
            <a:pPr algn="l"/>
            <a:r>
              <a:rPr lang="et-EE" dirty="0" smtClean="0"/>
              <a:t>Are PK 2013</a:t>
            </a: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SEEDEELUNDKOND</a:t>
            </a:r>
            <a:endParaRPr lang="et-EE" dirty="0"/>
          </a:p>
        </p:txBody>
      </p:sp>
      <p:pic>
        <p:nvPicPr>
          <p:cNvPr id="4" name="Pilt 3" descr="are-you-eating-a-balanced-diet-aug-1-2012-1-600x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103" y="3068960"/>
            <a:ext cx="3842377" cy="362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850106"/>
          </a:xfrm>
        </p:spPr>
        <p:txBody>
          <a:bodyPr>
            <a:normAutofit/>
          </a:bodyPr>
          <a:lstStyle/>
          <a:p>
            <a:r>
              <a:rPr lang="et-EE" sz="3200" dirty="0" smtClean="0"/>
              <a:t>Jämesoolde kogunevad seedumata toidujäägid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3749040" cy="4572000"/>
          </a:xfrm>
        </p:spPr>
        <p:txBody>
          <a:bodyPr/>
          <a:lstStyle/>
          <a:p>
            <a:r>
              <a:rPr lang="et-EE" dirty="0" smtClean="0"/>
              <a:t>Vesi imendub seedimata jääkidest pidevalt tagasi vereringesse</a:t>
            </a:r>
          </a:p>
          <a:p>
            <a:r>
              <a:rPr lang="et-EE" dirty="0" smtClean="0"/>
              <a:t>Lõpuks jäävad jämesoolde vaid tahked toidujäägid, mis eemaldatakse päraku kaudu </a:t>
            </a:r>
            <a:endParaRPr lang="et-EE" dirty="0"/>
          </a:p>
        </p:txBody>
      </p:sp>
      <p:pic>
        <p:nvPicPr>
          <p:cNvPr id="5" name="Sisu kohatäide 4" descr="anus%20pictur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97518" y="1484784"/>
            <a:ext cx="4686108" cy="3748886"/>
          </a:xfrm>
        </p:spPr>
      </p:pic>
      <p:pic>
        <p:nvPicPr>
          <p:cNvPr id="6" name="Pilt 5" descr="429420-man-sitting-on-a-toi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77072"/>
            <a:ext cx="2541415" cy="256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39744" cy="778098"/>
          </a:xfrm>
        </p:spPr>
        <p:txBody>
          <a:bodyPr/>
          <a:lstStyle/>
          <a:p>
            <a:r>
              <a:rPr lang="et-EE" dirty="0" smtClean="0"/>
              <a:t>Tualettruumid maailmas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127" t="7602" r="5929" b="4979"/>
          <a:stretch>
            <a:fillRect/>
          </a:stretch>
        </p:blipFill>
        <p:spPr bwMode="auto">
          <a:xfrm>
            <a:off x="251520" y="3284984"/>
            <a:ext cx="43924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563" t="11610" r="12348" b="5704"/>
          <a:stretch>
            <a:fillRect/>
          </a:stretch>
        </p:blipFill>
        <p:spPr bwMode="auto">
          <a:xfrm>
            <a:off x="4644008" y="2996952"/>
            <a:ext cx="4248472" cy="360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4160" t="10626" r="22883" b="15547"/>
          <a:stretch>
            <a:fillRect/>
          </a:stretch>
        </p:blipFill>
        <p:spPr bwMode="auto">
          <a:xfrm>
            <a:off x="6156176" y="260648"/>
            <a:ext cx="2628800" cy="274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2915" t="7501" r="8090" b="12766"/>
          <a:stretch>
            <a:fillRect/>
          </a:stretch>
        </p:blipFill>
        <p:spPr bwMode="auto">
          <a:xfrm>
            <a:off x="323528" y="1124744"/>
            <a:ext cx="380486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33020" r="31543" b="16532"/>
          <a:stretch>
            <a:fillRect/>
          </a:stretch>
        </p:blipFill>
        <p:spPr bwMode="auto">
          <a:xfrm>
            <a:off x="4355976" y="1052736"/>
            <a:ext cx="2111239" cy="372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12594" r="536" b="13579"/>
          <a:stretch>
            <a:fillRect/>
          </a:stretch>
        </p:blipFill>
        <p:spPr bwMode="auto">
          <a:xfrm>
            <a:off x="1763688" y="2276872"/>
            <a:ext cx="5020816" cy="279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35280" cy="49670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t-EE" sz="1100" dirty="0" smtClean="0">
                <a:hlinkClick r:id="rId2"/>
              </a:rPr>
              <a:t>http://web-images.chacha.com/images/Quiz/1407/are-you-eating-a-balanced-diet-aug-1-2012-1-600x566.jpg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3"/>
              </a:rPr>
              <a:t>http://parentsforhealth.org/wp-content/uploads/2011/12/Healthy-Eating-Girl.jpg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4"/>
              </a:rPr>
              <a:t>http://www.kindandental.com/images/atlas-mouth.jpg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5"/>
              </a:rPr>
              <a:t>http://www.deardoctor.com/images/ddwc/consultations/saliva/salivary-glands.jpg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6"/>
              </a:rPr>
              <a:t>http://blueskyeducationalfoundation.files.wordpress.com/2012/11/mp900422530.jpg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7"/>
              </a:rPr>
              <a:t>http://www.hariduskeskus.ee/opiobjektid/massaaz/images/magu1.jpg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8"/>
              </a:rPr>
              <a:t>http://www.nooruse.ee/Tiiu_Jaanson/Mao-soole/Duodenaalhaavand.jpg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9"/>
              </a:rPr>
              <a:t>http://carolalt.com/wp-content/uploads/2013/11/liver03.jpg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0"/>
              </a:rPr>
              <a:t>http://www.english-lss.com/E4MS/Digestive/Media/small_intestine.jpg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1"/>
              </a:rPr>
              <a:t>http://www.daviddarling.info/images/small_intestine_cross-section.jpg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2"/>
              </a:rPr>
              <a:t>http://csnanatomy.pbworks.com/f/1238598581/anus%20picture.jpg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3"/>
              </a:rPr>
              <a:t>http://upload.wikimedia.org/wikipedia/commons/d/d6/Normal_Epiglottis.jpg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4"/>
              </a:rPr>
              <a:t>http://marcibones.files.wordpress.com/2008/11/epi1.jpg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5"/>
              </a:rPr>
              <a:t>http://www.tlu.ee/opmat/tp/terviseopetus/toit/stomach_esoph.jpg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6"/>
              </a:rPr>
              <a:t>http://digilander.libero.it/BodyMindCare/kapil/images/medi/more/horz/stomach-2with%20red%20light.jpg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7"/>
              </a:rPr>
              <a:t>http://us.123rf.com/400wm/400/400/caraman/caraman0606/caraman060600020/429420-man-sitting-on-a-toilet.jpg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968552" cy="1570186"/>
          </a:xfrm>
        </p:spPr>
        <p:txBody>
          <a:bodyPr>
            <a:normAutofit/>
          </a:bodyPr>
          <a:lstStyle/>
          <a:p>
            <a:r>
              <a:rPr lang="et-EE" dirty="0" smtClean="0"/>
              <a:t>Inimene on segatoiduline loom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5184576" cy="1944216"/>
          </a:xfrm>
        </p:spPr>
        <p:txBody>
          <a:bodyPr/>
          <a:lstStyle/>
          <a:p>
            <a:r>
              <a:rPr lang="et-EE" dirty="0" smtClean="0"/>
              <a:t>Seedeelundkonna ülesanne on lõhustada toit väikesteks koostisosadeks, mis saaks imenduda verre ja lümfi</a:t>
            </a:r>
            <a:endParaRPr lang="et-EE" dirty="0"/>
          </a:p>
        </p:txBody>
      </p:sp>
      <p:graphicFrame>
        <p:nvGraphicFramePr>
          <p:cNvPr id="8" name="Sisu kohatäide 7"/>
          <p:cNvGraphicFramePr>
            <a:graphicFrameLocks noGrp="1"/>
          </p:cNvGraphicFramePr>
          <p:nvPr>
            <p:ph sz="quarter" idx="2"/>
          </p:nvPr>
        </p:nvGraphicFramePr>
        <p:xfrm>
          <a:off x="395536" y="3212976"/>
          <a:ext cx="8288089" cy="33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lt 8" descr="Healthy-Eating-Gir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7140" y="404664"/>
            <a:ext cx="409047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AA5E2-BE17-4636-9C43-5E1430EC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59AA5E2-BE17-4636-9C43-5E1430EC0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45EE03-5692-4ACF-A292-D15F1F2C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D45EE03-5692-4ACF-A292-D15F1F2C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A8DB2-194B-4165-BD30-0765F3C7A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2B1A8DB2-194B-4165-BD30-0765F3C7A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F9ADF-7178-43BF-8DDA-1BBB7B50C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F67F9ADF-7178-43BF-8DDA-1BBB7B50C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512C6A-1A1C-4C87-8B5E-3A24AD802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D3512C6A-1A1C-4C87-8B5E-3A24AD802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38CA60-2252-4959-A5A3-788868086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B138CA60-2252-4959-A5A3-788868086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F19BE8-5302-4F21-AB91-22A9EFB8A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FF19BE8-5302-4F21-AB91-22A9EFB8A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968552" cy="1143000"/>
          </a:xfrm>
        </p:spPr>
        <p:txBody>
          <a:bodyPr/>
          <a:lstStyle/>
          <a:p>
            <a:r>
              <a:rPr lang="et-EE" dirty="0" smtClean="0"/>
              <a:t>Seedimine algab suus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2592288" cy="5005536"/>
          </a:xfrm>
        </p:spPr>
        <p:txBody>
          <a:bodyPr>
            <a:normAutofit/>
          </a:bodyPr>
          <a:lstStyle/>
          <a:p>
            <a:r>
              <a:rPr lang="et-EE" dirty="0" smtClean="0"/>
              <a:t>Suuõõnes toit peenestatakse hammaste abil ja segatakse keele abil süljega</a:t>
            </a:r>
          </a:p>
          <a:p>
            <a:r>
              <a:rPr lang="et-EE" dirty="0" smtClean="0"/>
              <a:t>Inimesel on suus 32 jäävhammast</a:t>
            </a:r>
          </a:p>
          <a:p>
            <a:r>
              <a:rPr lang="et-EE" dirty="0" smtClean="0"/>
              <a:t> (8 lõikehammast, 4 silmahammast, 20 purihammast) </a:t>
            </a:r>
          </a:p>
        </p:txBody>
      </p:sp>
      <p:pic>
        <p:nvPicPr>
          <p:cNvPr id="8" name="Pilt 7" descr="mp900422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isu kohatäide 5" descr="atlas-mouth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548680"/>
            <a:ext cx="3024336" cy="31587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12568" cy="1143000"/>
          </a:xfrm>
        </p:spPr>
        <p:txBody>
          <a:bodyPr/>
          <a:lstStyle/>
          <a:p>
            <a:r>
              <a:rPr lang="et-EE" dirty="0" smtClean="0"/>
              <a:t>Seedimine algab suus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411920" cy="3205336"/>
          </a:xfrm>
        </p:spPr>
        <p:txBody>
          <a:bodyPr>
            <a:normAutofit/>
          </a:bodyPr>
          <a:lstStyle/>
          <a:p>
            <a:r>
              <a:rPr lang="et-EE" dirty="0" smtClean="0"/>
              <a:t>Algab süsivesikute lõhustumine ensüüm AMÜLAASI abil </a:t>
            </a:r>
          </a:p>
          <a:p>
            <a:r>
              <a:rPr lang="et-EE" dirty="0" smtClean="0"/>
              <a:t>Lima tõttu süljes muudetakse toidupala libedamaks, see lihtsustab neelamist</a:t>
            </a:r>
          </a:p>
          <a:p>
            <a:r>
              <a:rPr lang="et-EE" dirty="0" smtClean="0"/>
              <a:t>Vaata </a:t>
            </a:r>
            <a:r>
              <a:rPr lang="et-EE" dirty="0" smtClean="0">
                <a:hlinkClick r:id="rId2"/>
              </a:rPr>
              <a:t>seedeelundkonna tööd siit</a:t>
            </a:r>
            <a:endParaRPr lang="et-EE" dirty="0"/>
          </a:p>
        </p:txBody>
      </p:sp>
      <p:pic>
        <p:nvPicPr>
          <p:cNvPr id="7" name="Sisu kohatäide 6" descr="salivary-gland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03787" y="1628800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Neelus ja söögitorus liigub toit edasi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411920" cy="2341240"/>
          </a:xfrm>
        </p:spPr>
        <p:txBody>
          <a:bodyPr/>
          <a:lstStyle/>
          <a:p>
            <a:r>
              <a:rPr lang="et-EE" dirty="0" smtClean="0"/>
              <a:t>Neelus ristuvad toidu ja õhu liikumisteed – kõripealis suleb neelamisel automaatselt pääsu hingetorru</a:t>
            </a:r>
          </a:p>
          <a:p>
            <a:r>
              <a:rPr lang="et-EE" dirty="0" smtClean="0">
                <a:hlinkClick r:id="rId2"/>
              </a:rPr>
              <a:t>Vaata neelamist siit</a:t>
            </a:r>
            <a:endParaRPr lang="et-EE" dirty="0"/>
          </a:p>
        </p:txBody>
      </p:sp>
      <p:pic>
        <p:nvPicPr>
          <p:cNvPr id="7" name="Sisu kohatäide 6" descr="Normal_Epiglotti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749675" cy="373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ep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573016"/>
            <a:ext cx="331472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stomach_eso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050450" cy="3240360"/>
          </a:xfrm>
          <a:prstGeom prst="rect">
            <a:avLst/>
          </a:prstGeom>
        </p:spPr>
      </p:pic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77809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Maol on palju ülesandeid</a:t>
            </a:r>
            <a:endParaRPr lang="et-EE" dirty="0"/>
          </a:p>
        </p:txBody>
      </p:sp>
      <p:pic>
        <p:nvPicPr>
          <p:cNvPr id="11" name="Sisu kohatäide 10" descr="magu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392488" cy="320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isu kohatäide 9"/>
          <p:cNvSpPr>
            <a:spLocks noGrp="1"/>
          </p:cNvSpPr>
          <p:nvPr>
            <p:ph sz="quarter" idx="2"/>
          </p:nvPr>
        </p:nvSpPr>
        <p:spPr>
          <a:xfrm>
            <a:off x="4716016" y="1124744"/>
            <a:ext cx="3966974" cy="5544616"/>
          </a:xfrm>
        </p:spPr>
        <p:txBody>
          <a:bodyPr>
            <a:normAutofit/>
          </a:bodyPr>
          <a:lstStyle/>
          <a:p>
            <a:r>
              <a:rPr lang="et-EE" dirty="0" smtClean="0"/>
              <a:t>Selle lihaselised seinad liiguvad pidevalt ning segavad toitu maonõrega, mis koosneb limast ja soolhappest</a:t>
            </a:r>
          </a:p>
          <a:p>
            <a:r>
              <a:rPr lang="et-EE" dirty="0" smtClean="0"/>
              <a:t>Maos algab valkude seedimine ensüümi PEPSIIN toimel</a:t>
            </a:r>
          </a:p>
          <a:p>
            <a:r>
              <a:rPr lang="et-EE" dirty="0" smtClean="0"/>
              <a:t>Magu on toidu mahuti, kus toitu säilitatakse, et väljutada seda väikeste portsjonitena peensoolde</a:t>
            </a:r>
          </a:p>
          <a:p>
            <a:r>
              <a:rPr lang="et-EE" dirty="0" smtClean="0"/>
              <a:t>Seedimine </a:t>
            </a:r>
            <a:r>
              <a:rPr lang="et-EE" dirty="0" smtClean="0">
                <a:hlinkClick r:id="rId4"/>
              </a:rPr>
              <a:t>jätkub siit – vaata mao tööd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 descr="stomach-2with%20red%20light.jpg"/>
          <p:cNvPicPr>
            <a:picLocks noChangeAspect="1"/>
          </p:cNvPicPr>
          <p:nvPr/>
        </p:nvPicPr>
        <p:blipFill>
          <a:blip r:embed="rId2" cstate="print"/>
          <a:srcRect l="28265" t="18900" r="15036"/>
          <a:stretch>
            <a:fillRect/>
          </a:stretch>
        </p:blipFill>
        <p:spPr>
          <a:xfrm>
            <a:off x="3419872" y="1484784"/>
            <a:ext cx="4824536" cy="517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rmAutofit/>
          </a:bodyPr>
          <a:lstStyle/>
          <a:p>
            <a:r>
              <a:rPr lang="et-EE" sz="3500" dirty="0" smtClean="0"/>
              <a:t>Kaksteistsõrmiksool on peensoole algusosa</a:t>
            </a:r>
            <a:endParaRPr lang="et-EE" sz="3500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3096344" cy="5149552"/>
          </a:xfrm>
        </p:spPr>
        <p:txBody>
          <a:bodyPr>
            <a:normAutofit/>
          </a:bodyPr>
          <a:lstStyle/>
          <a:p>
            <a:r>
              <a:rPr lang="et-EE" dirty="0" smtClean="0"/>
              <a:t>Jätkub valkude ja süsivesikute lõhustumine ensüümide toimel</a:t>
            </a:r>
          </a:p>
          <a:p>
            <a:r>
              <a:rPr lang="et-EE" dirty="0" smtClean="0"/>
              <a:t>Sapi ja ensüüm LIPAASI koostöös algab  rasvade lõhustumine</a:t>
            </a:r>
          </a:p>
          <a:p>
            <a:r>
              <a:rPr lang="et-EE" dirty="0" smtClean="0">
                <a:hlinkClick r:id="rId3"/>
              </a:rPr>
              <a:t>Toit kaksteistsõrmikus ja peensooles</a:t>
            </a:r>
            <a:endParaRPr lang="et-EE" dirty="0" smtClean="0"/>
          </a:p>
        </p:txBody>
      </p:sp>
      <p:pic>
        <p:nvPicPr>
          <p:cNvPr id="5" name="Sisu kohatäide 4" descr="Duodenaalhaavand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838691" y="1268760"/>
            <a:ext cx="3305309" cy="297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MAKS on inimese kõige suurem nääre</a:t>
            </a:r>
            <a:endParaRPr lang="et-EE" dirty="0"/>
          </a:p>
        </p:txBody>
      </p:sp>
      <p:pic>
        <p:nvPicPr>
          <p:cNvPr id="5" name="Sisu kohatäide 4" descr="liver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873828" cy="4780045"/>
          </a:xfrm>
        </p:spPr>
      </p:pic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58530" cy="4572000"/>
          </a:xfrm>
        </p:spPr>
        <p:txBody>
          <a:bodyPr/>
          <a:lstStyle/>
          <a:p>
            <a:r>
              <a:rPr lang="et-EE" dirty="0" smtClean="0"/>
              <a:t>Maks toodab sappi lagundades vananenud </a:t>
            </a:r>
            <a:r>
              <a:rPr lang="et-EE" smtClean="0"/>
              <a:t>punaseid vererakke</a:t>
            </a:r>
            <a:endParaRPr lang="et-EE" dirty="0" smtClean="0"/>
          </a:p>
          <a:p>
            <a:r>
              <a:rPr lang="et-EE" dirty="0" smtClean="0"/>
              <a:t>Puhastab verd mittevajalikest ainetest</a:t>
            </a:r>
          </a:p>
          <a:p>
            <a:r>
              <a:rPr lang="et-EE" dirty="0" smtClean="0"/>
              <a:t>Maks on toitainete varupaik</a:t>
            </a:r>
          </a:p>
          <a:p>
            <a:r>
              <a:rPr lang="et-EE" dirty="0" smtClean="0"/>
              <a:t>Seal sünteesitakse organismile vajalikke ühendeid</a:t>
            </a:r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et-EE" dirty="0" smtClean="0"/>
              <a:t>Peensooles jõuab seedimine lõpule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4339912" cy="5221560"/>
          </a:xfrm>
        </p:spPr>
        <p:txBody>
          <a:bodyPr>
            <a:normAutofit/>
          </a:bodyPr>
          <a:lstStyle/>
          <a:p>
            <a:r>
              <a:rPr lang="et-EE" dirty="0" smtClean="0"/>
              <a:t>Lõpeb valkude, süsivesikute ja rasvade lõhustumine</a:t>
            </a:r>
          </a:p>
          <a:p>
            <a:r>
              <a:rPr lang="et-EE" dirty="0" smtClean="0"/>
              <a:t>Süsivesikute ja valkude koostisosad ning vitamiinid ja mineraalained imenduvad verre</a:t>
            </a:r>
          </a:p>
          <a:p>
            <a:r>
              <a:rPr lang="et-EE" dirty="0" smtClean="0"/>
              <a:t>Rasvade koostisosad imenduvad lümfisoontesse</a:t>
            </a:r>
          </a:p>
          <a:p>
            <a:r>
              <a:rPr lang="et-EE" dirty="0" smtClean="0"/>
              <a:t>Imendumispinna suurendamiseks on sooleseinad kurrulised ja hatulised</a:t>
            </a:r>
          </a:p>
          <a:p>
            <a:r>
              <a:rPr lang="et-EE" dirty="0" smtClean="0">
                <a:hlinkClick r:id="rId2"/>
              </a:rPr>
              <a:t>Seedeelundkonna töö jätkub siit</a:t>
            </a:r>
            <a:endParaRPr lang="et-EE" dirty="0"/>
          </a:p>
        </p:txBody>
      </p:sp>
      <p:pic>
        <p:nvPicPr>
          <p:cNvPr id="5" name="Sisu kohatäide 4" descr="small_intestine_cross-sec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407017" cy="2477278"/>
          </a:xfrm>
        </p:spPr>
      </p:pic>
      <p:pic>
        <p:nvPicPr>
          <p:cNvPr id="6" name="Pilt 5" descr="small_intest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84784"/>
            <a:ext cx="297180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Õiglus">
  <a:themeElements>
    <a:clrScheme name="Pööripäe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Õiglu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Õiglu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444</TotalTime>
  <Words>313</Words>
  <Application>Microsoft Office PowerPoint</Application>
  <PresentationFormat>Ekraaniseanss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12</vt:i4>
      </vt:variant>
    </vt:vector>
  </HeadingPairs>
  <TitlesOfParts>
    <vt:vector size="13" baseType="lpstr">
      <vt:lpstr>Õiglus</vt:lpstr>
      <vt:lpstr>SEEDEELUNDKOND</vt:lpstr>
      <vt:lpstr>Inimene on segatoiduline loom</vt:lpstr>
      <vt:lpstr>Seedimine algab suus</vt:lpstr>
      <vt:lpstr>Seedimine algab suus</vt:lpstr>
      <vt:lpstr>Neelus ja söögitorus liigub toit edasi</vt:lpstr>
      <vt:lpstr>Maol on palju ülesandeid</vt:lpstr>
      <vt:lpstr>Kaksteistsõrmiksool on peensoole algusosa</vt:lpstr>
      <vt:lpstr>MAKS on inimese kõige suurem nääre</vt:lpstr>
      <vt:lpstr>Peensooles jõuab seedimine lõpule</vt:lpstr>
      <vt:lpstr>Jämesoolde kogunevad seedumata toidujäägid</vt:lpstr>
      <vt:lpstr>Tualettruumid maailmas</vt:lpstr>
      <vt:lpstr>Kasutatud allikad</vt:lpstr>
    </vt:vector>
  </TitlesOfParts>
  <Company>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SEEDEELUNDKOND</dc:title>
  <dc:creator>Opetaja</dc:creator>
  <cp:lastModifiedBy>Opetaja</cp:lastModifiedBy>
  <cp:revision>26</cp:revision>
  <dcterms:created xsi:type="dcterms:W3CDTF">2013-12-01T16:00:06Z</dcterms:created>
  <dcterms:modified xsi:type="dcterms:W3CDTF">2013-12-03T07:05:41Z</dcterms:modified>
</cp:coreProperties>
</file>