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59" r:id="rId9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612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86576-FD69-43CD-9D3A-487E1A364F6B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AA99E7-2D0B-418B-B13F-F436051AC18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62906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Kõige rohkem tundmatuid liike on putukate jt. selgrootute seas. Kõige enam on uuritud</a:t>
            </a:r>
            <a:r>
              <a:rPr lang="et-EE" baseline="0" dirty="0" smtClean="0"/>
              <a:t> linde, imetajaid ja parasvöötme õistaimi. Mingi piirkonna bioloogilisest mitmekesisusest rääkides peetakse silmas eelkõige seal elavate liikide arvu. Mida mitmekesisemad on elutingimused, seda rikkalikum on ökosüsteemi elustik.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99E7-2D0B-418B-B13F-F436051AC18B}" type="slidenum">
              <a:rPr lang="et-EE" smtClean="0"/>
              <a:t>3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61578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Maakera mingit piirkonda saab saab iseloomustada selle järgi , kui palju on seal erinevaid ökosüsteeme. Igal</a:t>
            </a:r>
            <a:r>
              <a:rPr lang="et-EE" baseline="0" dirty="0" smtClean="0"/>
              <a:t> ökosüsteemil on talle iseloomulikud tunnused ja ainuomane organismide kogum.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99E7-2D0B-418B-B13F-F436051AC18B}" type="slidenum">
              <a:rPr lang="et-EE" smtClean="0"/>
              <a:t>4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4359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t-EE" dirty="0" smtClean="0"/>
              <a:t>Selline mitmekesisus</a:t>
            </a:r>
            <a:r>
              <a:rPr lang="et-EE" baseline="0" dirty="0" smtClean="0"/>
              <a:t> on tähtis liigi säilimiseks. Erinevad tunnused võimaldavad neil paremini ellu jääda. </a:t>
            </a: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AA99E7-2D0B-418B-B13F-F436051AC18B}" type="slidenum">
              <a:rPr lang="et-EE" smtClean="0"/>
              <a:t>5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280686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920299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0262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006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91388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48807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57728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730655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12499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80563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28348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7609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744268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3036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07698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683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066883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347D-2793-43CC-BE17-5C909613BC14}" type="datetimeFigureOut">
              <a:rPr lang="et-EE" smtClean="0"/>
              <a:t>11.11.2017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AAA9EC5-C4CB-4438-8067-8047B170490B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0742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04" y="2654710"/>
            <a:ext cx="6102061" cy="420329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34770" y="2035825"/>
            <a:ext cx="7766936" cy="1646302"/>
          </a:xfrm>
        </p:spPr>
        <p:txBody>
          <a:bodyPr/>
          <a:lstStyle/>
          <a:p>
            <a:r>
              <a:rPr lang="et-EE" dirty="0" smtClean="0"/>
              <a:t>MIKS ON ELURIKKUS TÄHTIS?</a:t>
            </a:r>
            <a:endParaRPr lang="et-E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4551" y="3752562"/>
            <a:ext cx="7766936" cy="1096899"/>
          </a:xfrm>
        </p:spPr>
        <p:txBody>
          <a:bodyPr/>
          <a:lstStyle/>
          <a:p>
            <a:r>
              <a:rPr lang="et-EE" dirty="0" smtClean="0"/>
              <a:t>Koostas Leelo Lusik</a:t>
            </a:r>
          </a:p>
          <a:p>
            <a:r>
              <a:rPr lang="et-EE" dirty="0" smtClean="0"/>
              <a:t>Are Kool 2017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18492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08" y="609600"/>
            <a:ext cx="9195516" cy="1320800"/>
          </a:xfrm>
        </p:spPr>
        <p:txBody>
          <a:bodyPr>
            <a:normAutofit fontScale="90000"/>
          </a:bodyPr>
          <a:lstStyle/>
          <a:p>
            <a:r>
              <a:rPr lang="et-EE" dirty="0" smtClean="0"/>
              <a:t>Bioloogiline mitmekesisus ehk ELURIKKUS hõlmab kogu biosfääri elustikku: kõiki organisme ja nende elupaiku.</a:t>
            </a:r>
            <a:endParaRPr lang="et-E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60608" y="2834279"/>
            <a:ext cx="8680360" cy="576262"/>
          </a:xfrm>
        </p:spPr>
        <p:txBody>
          <a:bodyPr/>
          <a:lstStyle/>
          <a:p>
            <a:r>
              <a:rPr lang="et-EE" b="1" dirty="0" smtClean="0"/>
              <a:t>Looduslikest tingimustest sõltub, milline elustik mingis maakera paigas kujuneb, kas on see liigirikas või elavad seal vaid vähesed liigid. </a:t>
            </a:r>
            <a:endParaRPr lang="et-EE" b="1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5"/>
          <a:stretch/>
        </p:blipFill>
        <p:spPr>
          <a:xfrm>
            <a:off x="469284" y="3640235"/>
            <a:ext cx="4397684" cy="3018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5"/>
          <a:stretch/>
        </p:blipFill>
        <p:spPr>
          <a:xfrm>
            <a:off x="4958366" y="3678652"/>
            <a:ext cx="4920644" cy="298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121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Elurikkust vaadeldakse kolmel tasandil …</a:t>
            </a:r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7334" y="1981288"/>
            <a:ext cx="7170398" cy="746355"/>
          </a:xfrm>
        </p:spPr>
        <p:txBody>
          <a:bodyPr/>
          <a:lstStyle/>
          <a:p>
            <a:r>
              <a:rPr lang="et-EE" b="1" dirty="0" smtClean="0"/>
              <a:t>1. LIIGILISE MITMEKESISUSE e. liigirikkuse </a:t>
            </a:r>
            <a:r>
              <a:rPr lang="et-EE" dirty="0" smtClean="0"/>
              <a:t>all mõistetakse kõiki maailmas olemasolevaid liike bakteritest imetajateni </a:t>
            </a:r>
            <a:endParaRPr lang="et-E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20"/>
          <a:stretch/>
        </p:blipFill>
        <p:spPr>
          <a:xfrm>
            <a:off x="448344" y="3207354"/>
            <a:ext cx="4234649" cy="337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368" y="1351890"/>
            <a:ext cx="3824568" cy="532913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2"/>
          <a:stretch/>
        </p:blipFill>
        <p:spPr>
          <a:xfrm>
            <a:off x="4682993" y="3229898"/>
            <a:ext cx="3302879" cy="3451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9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Elurikkust vaadeldakse kolmel tasandil …</a:t>
            </a:r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4" y="1584720"/>
            <a:ext cx="8598257" cy="746355"/>
          </a:xfrm>
        </p:spPr>
        <p:txBody>
          <a:bodyPr/>
          <a:lstStyle/>
          <a:p>
            <a:r>
              <a:rPr lang="et-EE" b="1" dirty="0"/>
              <a:t>2</a:t>
            </a:r>
            <a:r>
              <a:rPr lang="et-EE" b="1" dirty="0" smtClean="0"/>
              <a:t>. ÖKOSÜSTEEMIDE MITMEKESISUS tähendab koosluste ja elupaikade paljusust.</a:t>
            </a:r>
            <a:r>
              <a:rPr lang="et-EE" dirty="0" smtClean="0"/>
              <a:t> </a:t>
            </a:r>
            <a:endParaRPr lang="et-E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0" y="2589367"/>
            <a:ext cx="2713934" cy="406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394" y="2589367"/>
            <a:ext cx="2271252" cy="400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6" r="30860"/>
          <a:stretch/>
        </p:blipFill>
        <p:spPr>
          <a:xfrm>
            <a:off x="5648632" y="2589367"/>
            <a:ext cx="2895208" cy="4006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8" r="57957"/>
          <a:stretch/>
        </p:blipFill>
        <p:spPr>
          <a:xfrm>
            <a:off x="8661826" y="2527212"/>
            <a:ext cx="2599585" cy="40689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61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Elurikkust vaadeldakse kolmel tasandil …</a:t>
            </a:r>
            <a:endParaRPr lang="et-E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675744" y="1716636"/>
            <a:ext cx="8598257" cy="996248"/>
          </a:xfrm>
        </p:spPr>
        <p:txBody>
          <a:bodyPr/>
          <a:lstStyle/>
          <a:p>
            <a:r>
              <a:rPr lang="et-EE" b="1" dirty="0" smtClean="0"/>
              <a:t>3. LIIGISISENE e. GENEETILINE MITMEKESISUS tähendab sama liigi isendite omavahelist erinevust.</a:t>
            </a:r>
            <a:r>
              <a:rPr lang="et-EE" dirty="0" smtClean="0"/>
              <a:t> Iga isend on oma pärilikelt tunnustelt mingil määral erinev.</a:t>
            </a:r>
            <a:endParaRPr lang="et-EE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44" y="2869742"/>
            <a:ext cx="3734024" cy="373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478" y="2781561"/>
            <a:ext cx="5619167" cy="382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279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Milline on elurikkuse ökoloogiline tähtsus?</a:t>
            </a:r>
            <a:endParaRPr lang="et-EE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27702" y="2160589"/>
            <a:ext cx="3923072" cy="4564676"/>
          </a:xfrm>
        </p:spPr>
        <p:txBody>
          <a:bodyPr>
            <a:noAutofit/>
          </a:bodyPr>
          <a:lstStyle/>
          <a:p>
            <a:r>
              <a:rPr lang="et-EE" sz="2000" dirty="0" smtClean="0"/>
              <a:t>Kõik organismid on teistega seotud toiduahelate ja elupaikade kaudu. </a:t>
            </a:r>
            <a:endParaRPr lang="et-EE" sz="2000" dirty="0"/>
          </a:p>
          <a:p>
            <a:r>
              <a:rPr lang="et-EE" sz="2000" dirty="0" smtClean="0"/>
              <a:t>Kui ühe liigiga midagi juhtub, muutub ka teiste sellega seotud organismide elu</a:t>
            </a:r>
          </a:p>
          <a:p>
            <a:r>
              <a:rPr lang="et-EE" sz="2000" dirty="0" smtClean="0"/>
              <a:t>Mida liigirikkam on ökosüsteem, seda püsivam see on. </a:t>
            </a:r>
          </a:p>
          <a:p>
            <a:r>
              <a:rPr lang="et-EE" sz="2000" dirty="0" smtClean="0"/>
              <a:t>Mõned kahjurid võivad hävitada kogu põllu, kui seal kasvavad ühte liiki taimed</a:t>
            </a:r>
            <a:endParaRPr lang="et-EE" sz="2000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525" y="1346585"/>
            <a:ext cx="6935600" cy="5201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76"/>
          <a:stretch/>
        </p:blipFill>
        <p:spPr>
          <a:xfrm>
            <a:off x="9338237" y="291330"/>
            <a:ext cx="1767297" cy="64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5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703" y="609600"/>
            <a:ext cx="9365226" cy="1320800"/>
          </a:xfrm>
        </p:spPr>
        <p:txBody>
          <a:bodyPr/>
          <a:lstStyle/>
          <a:p>
            <a:r>
              <a:rPr lang="et-EE" dirty="0" smtClean="0"/>
              <a:t>Miks on elurikkus inimese jaoks väärtuslik?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2744292" cy="2131192"/>
          </a:xfrm>
        </p:spPr>
        <p:txBody>
          <a:bodyPr>
            <a:normAutofit/>
          </a:bodyPr>
          <a:lstStyle/>
          <a:p>
            <a:r>
              <a:rPr lang="et-EE" sz="2000" dirty="0" smtClean="0"/>
              <a:t>Toit</a:t>
            </a:r>
          </a:p>
          <a:p>
            <a:r>
              <a:rPr lang="et-EE" sz="2000" dirty="0" smtClean="0"/>
              <a:t>Tooraine</a:t>
            </a:r>
          </a:p>
          <a:p>
            <a:r>
              <a:rPr lang="et-EE" sz="2000" dirty="0" smtClean="0"/>
              <a:t>Meditsiin</a:t>
            </a:r>
          </a:p>
          <a:p>
            <a:r>
              <a:rPr lang="et-EE" sz="2000" dirty="0" smtClean="0"/>
              <a:t>Loodusturism</a:t>
            </a:r>
            <a:endParaRPr lang="et-EE" sz="2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13" y="1484739"/>
            <a:ext cx="4689987" cy="537326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1" t="844" r="23628" b="-844"/>
          <a:stretch/>
        </p:blipFill>
        <p:spPr>
          <a:xfrm>
            <a:off x="2876985" y="1484739"/>
            <a:ext cx="4216989" cy="5373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8"/>
          <a:stretch/>
        </p:blipFill>
        <p:spPr>
          <a:xfrm>
            <a:off x="613108" y="4171369"/>
            <a:ext cx="2212258" cy="2625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75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84349"/>
          </a:xfrm>
        </p:spPr>
        <p:txBody>
          <a:bodyPr/>
          <a:lstStyle/>
          <a:p>
            <a:r>
              <a:rPr lang="et-EE" dirty="0" smtClean="0"/>
              <a:t>Kasutatud allikad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493949"/>
            <a:ext cx="8596668" cy="4547413"/>
          </a:xfrm>
        </p:spPr>
        <p:txBody>
          <a:bodyPr>
            <a:normAutofit/>
          </a:bodyPr>
          <a:lstStyle/>
          <a:p>
            <a:pPr marL="0">
              <a:spcBef>
                <a:spcPts val="0"/>
              </a:spcBef>
            </a:pPr>
            <a:r>
              <a:rPr lang="et-EE" sz="1100" dirty="0"/>
              <a:t>Külli Relve, Urmas Kokassaar, Mati Martin, Alo Vanatoa, Üllra ja Ivi Rammul, Mari Ivask, Maie Toom, Külli Kalamees-Pani, Ülle Kollist. Bioloogia 8.klassile 2. osa. </a:t>
            </a:r>
            <a:r>
              <a:rPr lang="et-EE" sz="1100"/>
              <a:t>AS BIT (Avita</a:t>
            </a:r>
            <a:r>
              <a:rPr lang="et-EE" sz="1100"/>
              <a:t>) </a:t>
            </a:r>
            <a:r>
              <a:rPr lang="et-EE" sz="1100" smtClean="0"/>
              <a:t>2012</a:t>
            </a:r>
            <a:endParaRPr lang="et-EE" sz="1100" smtClean="0"/>
          </a:p>
          <a:p>
            <a:pPr marL="0">
              <a:spcBef>
                <a:spcPts val="0"/>
              </a:spcBef>
            </a:pPr>
            <a:r>
              <a:rPr lang="et-EE" sz="1100" dirty="0" smtClean="0"/>
              <a:t>https</a:t>
            </a:r>
            <a:r>
              <a:rPr lang="et-EE" sz="1100" dirty="0"/>
              <a:t>://</a:t>
            </a:r>
            <a:r>
              <a:rPr lang="et-EE" sz="1100" dirty="0" smtClean="0"/>
              <a:t>upload.wikimedia.org/wikipedia/commons/c/cf/Kingdom_of_animals.png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https://</a:t>
            </a:r>
            <a:r>
              <a:rPr lang="et-EE" sz="1100" dirty="0" smtClean="0"/>
              <a:t>c1.staticflickr.com/9/8672/29800510784_38964e5013_b.jpg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https://</a:t>
            </a:r>
            <a:r>
              <a:rPr lang="et-EE" sz="1100" dirty="0" smtClean="0"/>
              <a:t>www.nps.gov/chir/learn/nature/images/CHIR-Water_1.jpg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https://</a:t>
            </a:r>
            <a:r>
              <a:rPr lang="et-EE" sz="1100" dirty="0" smtClean="0"/>
              <a:t>upload.wikimedia.org/wikipedia/commons/2/2e/Coral_Outcrop_Flynn_Reef.jpg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https://pixabay.com/p-790640/?</a:t>
            </a:r>
            <a:r>
              <a:rPr lang="et-EE" sz="1100" dirty="0" smtClean="0"/>
              <a:t>no_redirect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https://</a:t>
            </a:r>
            <a:r>
              <a:rPr lang="et-EE" sz="1100" dirty="0" smtClean="0"/>
              <a:t>i.pinimg.com/originals/eb/72/ce/eb72ce507378c1e1026c97c82e160683.jpg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s://upload.wikimedia.org/wikipedia/commons/thumb/5/57/2nd_Sun_Peaks_flower_hike_of_the_year...at_least_5_different_species_of_alpine_flowers_in_this_array..._%2828577585565%29.jpg/1280px-2nd_Sun_Peaks_flower_hike_of_the_year...at_least_5_different_species_of_alpine_flowers_in_this_array..._%</a:t>
            </a:r>
            <a:r>
              <a:rPr lang="et-EE" sz="1100" dirty="0" smtClean="0"/>
              <a:t>2828577585565%29.jpg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https://upload.wikimedia.org/wikipedia/commons/9/97/%D2%9A%D2%B1%D1%81%D1%82%D0%B0%D1%80_%</a:t>
            </a:r>
            <a:r>
              <a:rPr lang="et-EE" sz="1100" dirty="0" smtClean="0"/>
              <a:t>D1%82%D2%AF%D1%80%D0%BB%D0%B5%D1%80%D1%96.png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http://maxpixel.freegreatpicture.com/Pumpkin-Species-Pumpkins-Different-Kuebismarkt-61268</a:t>
            </a:r>
            <a:endParaRPr lang="et-EE" sz="1100" dirty="0" smtClean="0"/>
          </a:p>
          <a:p>
            <a:pPr marL="0">
              <a:spcBef>
                <a:spcPts val="0"/>
              </a:spcBef>
            </a:pPr>
            <a:r>
              <a:rPr lang="et-EE" sz="1100" dirty="0"/>
              <a:t>http://</a:t>
            </a:r>
            <a:r>
              <a:rPr lang="et-EE" sz="1100" dirty="0" smtClean="0"/>
              <a:t>maxpixel.freegreatpicture.com/Seagulls-Waterbirds-Birds-Animals-Nature-Feathered-53630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http://</a:t>
            </a:r>
            <a:r>
              <a:rPr lang="et-EE" sz="1100" dirty="0" smtClean="0"/>
              <a:t>maxpixel.freegreatpicture.com/Sea-Seagull-Lighthouse-Waves-Sky-1752962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https://</a:t>
            </a:r>
            <a:r>
              <a:rPr lang="et-EE" sz="1100" dirty="0" smtClean="0"/>
              <a:t>upload.wikimedia.org/wikipedia/commons/d/d3/Rain_Forest_Daintree_Australia.jpg</a:t>
            </a:r>
          </a:p>
          <a:p>
            <a:pPr marL="0">
              <a:spcBef>
                <a:spcPts val="0"/>
              </a:spcBef>
            </a:pPr>
            <a:r>
              <a:rPr lang="et-EE" sz="1100" dirty="0"/>
              <a:t>https://</a:t>
            </a:r>
            <a:r>
              <a:rPr lang="et-EE" sz="1100" dirty="0" smtClean="0"/>
              <a:t>upload.wikimedia.org/wikipedia/commons/thumb/2/2b/Simplified_food_chain.svg/2000px-Simplified_food_chain.svg.png</a:t>
            </a:r>
          </a:p>
          <a:p>
            <a:pPr marL="0">
              <a:spcBef>
                <a:spcPts val="0"/>
              </a:spcBef>
            </a:pPr>
            <a:endParaRPr lang="et-EE" sz="1100" dirty="0"/>
          </a:p>
        </p:txBody>
      </p:sp>
    </p:spTree>
    <p:extLst>
      <p:ext uri="{BB962C8B-B14F-4D97-AF65-F5344CB8AC3E}">
        <p14:creationId xmlns:p14="http://schemas.microsoft.com/office/powerpoint/2010/main" val="68802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461</TotalTime>
  <Words>362</Words>
  <Application>Microsoft Office PowerPoint</Application>
  <PresentationFormat>Widescreen</PresentationFormat>
  <Paragraphs>42</Paragraphs>
  <Slides>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Trebuchet MS</vt:lpstr>
      <vt:lpstr>Wingdings 3</vt:lpstr>
      <vt:lpstr>Facet</vt:lpstr>
      <vt:lpstr>MIKS ON ELURIKKUS TÄHTIS?</vt:lpstr>
      <vt:lpstr>Bioloogiline mitmekesisus ehk ELURIKKUS hõlmab kogu biosfääri elustikku: kõiki organisme ja nende elupaiku.</vt:lpstr>
      <vt:lpstr>Elurikkust vaadeldakse kolmel tasandil …</vt:lpstr>
      <vt:lpstr>Elurikkust vaadeldakse kolmel tasandil …</vt:lpstr>
      <vt:lpstr>Elurikkust vaadeldakse kolmel tasandil …</vt:lpstr>
      <vt:lpstr>Milline on elurikkuse ökoloogiline tähtsus?</vt:lpstr>
      <vt:lpstr>Miks on elurikkus inimese jaoks väärtuslik?</vt:lpstr>
      <vt:lpstr>Kasutatud allikad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MIKS ON ELURIKKUS TÄHTIS?</dc:title>
  <dc:creator>kasutaja5x</dc:creator>
  <cp:lastModifiedBy>kasutaja5x</cp:lastModifiedBy>
  <cp:revision>22</cp:revision>
  <dcterms:created xsi:type="dcterms:W3CDTF">2017-10-28T11:12:17Z</dcterms:created>
  <dcterms:modified xsi:type="dcterms:W3CDTF">2017-11-11T09:16:56Z</dcterms:modified>
</cp:coreProperties>
</file>